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8" r:id="rId3"/>
    <p:sldId id="300" r:id="rId4"/>
    <p:sldId id="299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6159" initials="8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5F"/>
    <a:srgbClr val="E96539"/>
    <a:srgbClr val="FCE5DB"/>
    <a:srgbClr val="FBDDC8"/>
    <a:srgbClr val="FEF1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ea typeface="Poppins" panose="00000500000000000000" charset="0"/>
              <a:cs typeface="Poppins" panose="0000050000000000000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>
                <a:ea typeface="Poppins" panose="00000500000000000000" charset="0"/>
                <a:cs typeface="Poppins" panose="00000500000000000000" charset="0"/>
              </a:rPr>
            </a:fld>
            <a:endParaRPr lang="en-US">
              <a:ea typeface="Poppins" panose="00000500000000000000" charset="0"/>
              <a:cs typeface="Poppins" panose="0000050000000000000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ea typeface="Poppins" panose="00000500000000000000" charset="0"/>
              <a:cs typeface="Poppins" panose="0000050000000000000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>
                <a:ea typeface="Poppins" panose="00000500000000000000" charset="0"/>
                <a:cs typeface="Poppins" panose="00000500000000000000" charset="0"/>
              </a:rPr>
            </a:fld>
            <a:endParaRPr lang="en-US">
              <a:ea typeface="Poppins" panose="00000500000000000000" charset="0"/>
              <a:cs typeface="Poppins" panose="0000050000000000000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Poppins" panose="00000500000000000000" charset="0"/>
                <a:cs typeface="Poppins" panose="0000050000000000000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Poppins" panose="00000500000000000000" charset="0"/>
                <a:cs typeface="Poppins" panose="00000500000000000000" charset="0"/>
              </a:defRPr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Poppins" panose="00000500000000000000" charset="0"/>
                <a:cs typeface="Poppins" panose="0000050000000000000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Poppins" panose="00000500000000000000" charset="0"/>
                <a:cs typeface="Poppins" panose="00000500000000000000" charset="0"/>
              </a:defRPr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Poppins" panose="00000500000000000000" charset="0"/>
        <a:cs typeface="Poppins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Poppins" panose="00000500000000000000" charset="0"/>
        <a:cs typeface="Poppins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Poppins" panose="00000500000000000000" charset="0"/>
        <a:cs typeface="Poppins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Poppins" panose="00000500000000000000" charset="0"/>
        <a:cs typeface="Poppins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Poppins" panose="00000500000000000000" charset="0"/>
        <a:cs typeface="Poppins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46FDEA9-29B0-4000-9A8A-EA5137E778F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emf"/><Relationship Id="rId7" Type="http://schemas.openxmlformats.org/officeDocument/2006/relationships/image" Target="../media/image12.emf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8" name="Текстовое поле 7"/>
          <p:cNvSpPr txBox="1"/>
          <p:nvPr/>
        </p:nvSpPr>
        <p:spPr>
          <a:xfrm>
            <a:off x="1087755" y="654685"/>
            <a:ext cx="10471150" cy="17627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Autofit/>
          </a:bodyPr>
          <a:p>
            <a:pPr algn="ctr"/>
            <a:r>
              <a:rPr lang="ru-RU" altLang="en-US" sz="8000">
                <a:latin typeface="Monotype Corsiva" panose="03010101010201010101" charset="0"/>
                <a:cs typeface="Monotype Corsiva" panose="03010101010201010101" charset="0"/>
              </a:rPr>
              <a:t>Рекорды памяти</a:t>
            </a:r>
            <a:endParaRPr lang="ru-RU" altLang="en-US" sz="8000">
              <a:latin typeface="Monotype Corsiva" panose="03010101010201010101" charset="0"/>
              <a:cs typeface="Monotype Corsiva" panose="03010101010201010101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86715" y="4932045"/>
            <a:ext cx="3224530" cy="1530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ru-RU" altLang="en-US" sz="2400"/>
              <a:t>Выполнила:</a:t>
            </a:r>
            <a:endParaRPr lang="ru-RU" altLang="en-US" sz="2400"/>
          </a:p>
          <a:p>
            <a:r>
              <a:rPr lang="ru-RU" altLang="en-US" sz="2400"/>
              <a:t>студентка 1 курса группа 113</a:t>
            </a:r>
            <a:endParaRPr lang="ru-RU" altLang="en-US" sz="2400"/>
          </a:p>
          <a:p>
            <a:r>
              <a:rPr lang="ru-RU" altLang="en-US" sz="2400"/>
              <a:t>Рубичева Ю.Ю.</a:t>
            </a:r>
            <a:endParaRPr lang="ru-RU" altLang="en-US" sz="2400"/>
          </a:p>
        </p:txBody>
      </p:sp>
      <p:pic>
        <p:nvPicPr>
          <p:cNvPr id="10" name="Изображение 9" descr="мозг чемпио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6530" y="2720340"/>
            <a:ext cx="3657600" cy="3657600"/>
          </a:xfrm>
          <a:prstGeom prst="rect">
            <a:avLst/>
          </a:prstGeom>
        </p:spPr>
      </p:pic>
    </p:spTree>
  </p:cSld>
  <p:clrMapOvr>
    <a:masterClrMapping/>
  </p:clrMapOvr>
  <p:transition advTm="112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230" y="121285"/>
            <a:ext cx="4224020" cy="284670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0" y="1403350"/>
            <a:ext cx="4008755" cy="526351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595" y="121285"/>
            <a:ext cx="3542665" cy="34791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320" y="502285"/>
            <a:ext cx="5828665" cy="328993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375" y="708660"/>
            <a:ext cx="4529455" cy="339026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030" y="3823335"/>
            <a:ext cx="5263515" cy="30003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385" y="263525"/>
            <a:ext cx="5514975" cy="37058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360" y="2285365"/>
            <a:ext cx="6243320" cy="41751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 noChangeArrowheads="1"/>
          </p:cNvSpPr>
          <p:nvPr>
            <p:ph type="ctrTitle"/>
          </p:nvPr>
        </p:nvSpPr>
        <p:spPr>
          <a:xfrm>
            <a:off x="1831975" y="426085"/>
            <a:ext cx="8305800" cy="1082675"/>
          </a:xfrm>
        </p:spPr>
        <p:txBody>
          <a:bodyPr/>
          <a:p>
            <a:r>
              <a:rPr lang="en-US" altLang="en-US" sz="4800">
                <a:latin typeface="Monotype Corsiva" panose="03010101010201010101" charset="0"/>
                <a:cs typeface="Monotype Corsiva" panose="03010101010201010101" charset="0"/>
              </a:rPr>
              <a:t>Спасибо</a:t>
            </a:r>
            <a:r>
              <a:rPr lang="en-US" altLang="ru-RU" sz="4800"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4800">
                <a:latin typeface="Monotype Corsiva" panose="03010101010201010101" charset="0"/>
                <a:cs typeface="Monotype Corsiva" panose="03010101010201010101" charset="0"/>
              </a:rPr>
              <a:t>за</a:t>
            </a:r>
            <a:r>
              <a:rPr lang="en-US" altLang="ru-RU" sz="4800"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en-US" altLang="en-US" sz="4800">
                <a:latin typeface="Monotype Corsiva" panose="03010101010201010101" charset="0"/>
                <a:cs typeface="Monotype Corsiva" panose="03010101010201010101" charset="0"/>
              </a:rPr>
              <a:t>внимание</a:t>
            </a:r>
            <a:r>
              <a:rPr lang="en-US" altLang="ru-RU" sz="4800">
                <a:latin typeface="Monotype Corsiva" panose="03010101010201010101" charset="0"/>
                <a:cs typeface="Monotype Corsiva" panose="03010101010201010101" charset="0"/>
              </a:rPr>
              <a:t>!</a:t>
            </a:r>
            <a:endParaRPr lang="en-US" altLang="ru-RU" sz="4800">
              <a:latin typeface="Monotype Corsiva" panose="03010101010201010101" charset="0"/>
              <a:cs typeface="Monotype Corsiva" panose="03010101010201010101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4445" y="1428115"/>
            <a:ext cx="3874135" cy="51720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045" y="1038860"/>
            <a:ext cx="5044440" cy="380238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242175" y="1038860"/>
            <a:ext cx="3832225" cy="1393825"/>
          </a:xfrm>
          <a:prstGeom prst="rect">
            <a:avLst/>
          </a:prstGeom>
        </p:spPr>
        <p:style>
          <a:lnRef idx="2">
            <a:schemeClr val="accent3"/>
          </a:lnRef>
          <a:fillRef idx="2">
            <a:schemeClr val="accent3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ctr"/>
            <a:r>
              <a:rPr lang="en-US" altLang="en-US" sz="4400">
                <a:latin typeface="Bookman Old Style" panose="02050604050505020204" charset="0"/>
                <a:cs typeface="Bookman Old Style" panose="02050604050505020204" charset="0"/>
              </a:rPr>
              <a:t>Что</a:t>
            </a:r>
            <a:r>
              <a:rPr lang="en-US" altLang="ru-RU" sz="44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4400">
                <a:latin typeface="Bookman Old Style" panose="02050604050505020204" charset="0"/>
                <a:cs typeface="Bookman Old Style" panose="02050604050505020204" charset="0"/>
              </a:rPr>
              <a:t>такое</a:t>
            </a:r>
            <a:r>
              <a:rPr lang="en-US" altLang="ru-RU" sz="44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4400">
                <a:latin typeface="Bookman Old Style" panose="02050604050505020204" charset="0"/>
                <a:cs typeface="Bookman Old Style" panose="02050604050505020204" charset="0"/>
              </a:rPr>
              <a:t>память</a:t>
            </a:r>
            <a:r>
              <a:rPr lang="en-US" altLang="ru-RU" sz="4400">
                <a:latin typeface="Bookman Old Style" panose="02050604050505020204" charset="0"/>
                <a:cs typeface="Bookman Old Style" panose="02050604050505020204" charset="0"/>
              </a:rPr>
              <a:t>?</a:t>
            </a:r>
            <a:endParaRPr lang="ru-RU" altLang="en-US" sz="4400">
              <a:latin typeface="Bookman Old Style" panose="02050604050505020204" charset="0"/>
              <a:cs typeface="Bookman Old Style" panose="020506040505050202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801360" y="3103880"/>
            <a:ext cx="6096000" cy="35826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p>
            <a:r>
              <a:rPr lang="en-US" altLang="en-US" sz="2800" b="1">
                <a:latin typeface="Bookman Old Style" panose="02050604050505020204" charset="0"/>
                <a:cs typeface="Bookman Old Style" panose="02050604050505020204" charset="0"/>
              </a:rPr>
              <a:t>Память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—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это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способность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нервной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системы</a:t>
            </a:r>
            <a:endParaRPr lang="en-US" altLang="en-US" sz="2800"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воспринимать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,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хранить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и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воспроизводить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информацию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,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полученную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в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результате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опыта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. </a:t>
            </a:r>
            <a:endParaRPr lang="en-US" altLang="ru-RU" sz="2800"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Это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не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просто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" altLang="en-US" sz="2800">
                <a:latin typeface="Bookman Old Style" panose="02050604050505020204" charset="0"/>
                <a:cs typeface="Bookman Old Style" panose="02050604050505020204" charset="0"/>
              </a:rPr>
              <a:t>«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склад</a:t>
            </a:r>
            <a:r>
              <a:rPr lang="" altLang="en-US" sz="2800">
                <a:latin typeface="Bookman Old Style" panose="02050604050505020204" charset="0"/>
                <a:cs typeface="Bookman Old Style" panose="02050604050505020204" charset="0"/>
              </a:rPr>
              <a:t>»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данных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, </a:t>
            </a:r>
            <a:endParaRPr lang="en-US" altLang="ru-RU" sz="2800"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а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активный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и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динамичный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800">
                <a:latin typeface="Bookman Old Style" panose="02050604050505020204" charset="0"/>
                <a:cs typeface="Bookman Old Style" panose="02050604050505020204" charset="0"/>
              </a:rPr>
              <a:t>процесс</a:t>
            </a:r>
            <a:r>
              <a:rPr lang="en-US" altLang="ru-RU" sz="2800">
                <a:latin typeface="Bookman Old Style" panose="02050604050505020204" charset="0"/>
                <a:cs typeface="Bookman Old Style" panose="02050604050505020204" charset="0"/>
              </a:rPr>
              <a:t>.</a:t>
            </a:r>
            <a:endParaRPr lang="ru-RU" altLang="en-US" sz="2800">
              <a:latin typeface="Bookman Old Style" panose="02050604050505020204" charset="0"/>
              <a:cs typeface="Bookman Old Style" panose="02050604050505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pic>
        <p:nvPicPr>
          <p:cNvPr id="2" name="Изображение 1" descr="память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585" y="1466850"/>
            <a:ext cx="5050790" cy="366268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5958205" y="179705"/>
            <a:ext cx="6030595" cy="64604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Основные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процессы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памяти</a:t>
            </a:r>
            <a:endParaRPr lang="en-US" altLang="en-US" sz="1500" i="1">
              <a:solidFill>
                <a:schemeClr val="tx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1.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Запоминание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(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кодирование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) —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это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процесс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помещения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новой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информации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систему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памяти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.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Мозг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преобразует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воспринятые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сигналы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(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звуки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,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образы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)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особую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"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нейронную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запись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".</a:t>
            </a:r>
            <a:endParaRPr lang="en-US" altLang="ru-RU" sz="1500" i="1">
              <a:solidFill>
                <a:schemeClr val="tx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  ·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Произвольное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: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целенаправленное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запоминание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(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например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,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заучивание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стиха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).</a:t>
            </a:r>
            <a:endParaRPr lang="en-US" altLang="ru-RU" sz="1500" i="1">
              <a:solidFill>
                <a:schemeClr val="tx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  ·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Непроизвольное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: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информация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запоминается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сама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собой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,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без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специальной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цели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(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например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,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что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вы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ели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вчера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на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ужин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).</a:t>
            </a:r>
            <a:endParaRPr lang="en-US" altLang="ru-RU" sz="1500" i="1">
              <a:solidFill>
                <a:schemeClr val="tx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2.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Сохранение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(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хранение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) —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процесс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удержания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информации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памяти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течение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определенного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времени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.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Он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связан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организацией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consolidation (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консолидацией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) —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переходом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кратковременной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памяти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долговременную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.</a:t>
            </a:r>
            <a:endParaRPr lang="en-US" altLang="ru-RU" sz="1500" i="1">
              <a:solidFill>
                <a:schemeClr val="tx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3.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Воспроизведение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(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извлечение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) —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процесс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извлечения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сохраненной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информации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.</a:t>
            </a:r>
            <a:endParaRPr lang="en-US" altLang="ru-RU" sz="1500" i="1">
              <a:solidFill>
                <a:schemeClr val="tx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  ·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Узнавание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: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мы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опознаем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ранее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воспринятый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объект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при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повторной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встрече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ним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(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узнать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человека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толпе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).</a:t>
            </a:r>
            <a:endParaRPr lang="en-US" altLang="ru-RU" sz="1500" i="1">
              <a:solidFill>
                <a:schemeClr val="tx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  ·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Воспоминание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: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мы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воспроизводим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образ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объекта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без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его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непосредственного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присутствия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(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описать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лицо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человека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по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памяти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).</a:t>
            </a:r>
            <a:endParaRPr lang="en-US" altLang="ru-RU" sz="1500" i="1">
              <a:solidFill>
                <a:schemeClr val="tx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  ·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Припоминание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: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активное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целенаправленное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воспроизведение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информации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,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требующее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усилий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.</a:t>
            </a:r>
            <a:endParaRPr lang="en-US" altLang="ru-RU" sz="1500" i="1">
              <a:solidFill>
                <a:schemeClr val="tx1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4.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Забывание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—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это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тоже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важный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процесс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памяти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!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Он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позволяет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фильтровать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информацию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,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избавляться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от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ненужного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избегать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перегрузки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.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Забывание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не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всегда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является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"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сбоем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",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часто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это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полезная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функция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мозга</a:t>
            </a:r>
            <a:r>
              <a:rPr lang="en-US" altLang="ru-RU" sz="1500" i="1">
                <a:solidFill>
                  <a:schemeClr val="tx1"/>
                </a:solidFill>
                <a:latin typeface="Bookman Old Style" panose="02050604050505020204" charset="0"/>
                <a:cs typeface="Bookman Old Style" panose="02050604050505020204" charset="0"/>
              </a:rPr>
              <a:t>.</a:t>
            </a:r>
            <a:endParaRPr lang="en-US" altLang="ru-RU" sz="1500" i="1">
              <a:solidFill>
                <a:schemeClr val="tx1"/>
              </a:solidFill>
              <a:latin typeface="Bookman Old Style" panose="02050604050505020204" charset="0"/>
              <a:cs typeface="Bookman Old Style" panose="02050604050505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Прямоугольник 5"/>
          <p:cNvSpPr/>
          <p:nvPr/>
        </p:nvSpPr>
        <p:spPr>
          <a:xfrm>
            <a:off x="655003" y="361950"/>
            <a:ext cx="108819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en-US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Виды</a:t>
            </a:r>
            <a:r>
              <a:rPr lang="en-US" altLang="ru-RU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памяти</a:t>
            </a:r>
            <a:r>
              <a:rPr lang="en-US" altLang="ru-RU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altLang="en-US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классификация</a:t>
            </a:r>
            <a:r>
              <a:rPr lang="en-US" altLang="ru-RU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</a:t>
            </a:r>
            <a:r>
              <a:rPr lang="en-US" altLang="ru-RU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разным</a:t>
            </a:r>
            <a:r>
              <a:rPr lang="en-US" altLang="ru-RU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en-US" sz="32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критериям</a:t>
            </a:r>
            <a:endParaRPr lang="en-US" altLang="en-US" sz="32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610235" y="1593215"/>
            <a:ext cx="7484110" cy="1132205"/>
          </a:xfrm>
          <a:prstGeom prst="wav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789305" y="1843405"/>
            <a:ext cx="4743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sz="2400">
                <a:latin typeface="Bookman Old Style" panose="02050604050505020204" charset="0"/>
                <a:cs typeface="Bookman Old Style" panose="02050604050505020204" charset="0"/>
              </a:rPr>
              <a:t>1. </a:t>
            </a:r>
            <a:r>
              <a:rPr lang="en-US" altLang="en-US" sz="2400">
                <a:latin typeface="Bookman Old Style" panose="02050604050505020204" charset="0"/>
                <a:cs typeface="Bookman Old Style" panose="02050604050505020204" charset="0"/>
              </a:rPr>
              <a:t>По</a:t>
            </a:r>
            <a:r>
              <a:rPr lang="en-US" altLang="ru-RU" sz="24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400">
                <a:latin typeface="Bookman Old Style" panose="02050604050505020204" charset="0"/>
                <a:cs typeface="Bookman Old Style" panose="02050604050505020204" charset="0"/>
              </a:rPr>
              <a:t>длительности</a:t>
            </a:r>
            <a:r>
              <a:rPr lang="en-US" altLang="ru-RU" sz="24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400">
                <a:latin typeface="Bookman Old Style" panose="02050604050505020204" charset="0"/>
                <a:cs typeface="Bookman Old Style" panose="02050604050505020204" charset="0"/>
              </a:rPr>
              <a:t>хранения</a:t>
            </a:r>
            <a:endParaRPr lang="ru-RU" altLang="en-US" sz="2400">
              <a:latin typeface="Bookman Old Style" panose="02050604050505020204" charset="0"/>
              <a:cs typeface="Bookman Old Style" panose="02050604050505020204" charset="0"/>
            </a:endParaRPr>
          </a:p>
        </p:txBody>
      </p:sp>
      <p:sp>
        <p:nvSpPr>
          <p:cNvPr id="9" name="Волна 8"/>
          <p:cNvSpPr/>
          <p:nvPr/>
        </p:nvSpPr>
        <p:spPr>
          <a:xfrm>
            <a:off x="714375" y="3429000"/>
            <a:ext cx="7436485" cy="1072515"/>
          </a:xfrm>
          <a:prstGeom prst="wav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Волна 9"/>
          <p:cNvSpPr/>
          <p:nvPr/>
        </p:nvSpPr>
        <p:spPr>
          <a:xfrm>
            <a:off x="904875" y="5382895"/>
            <a:ext cx="7627620" cy="1108075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charset="0"/>
                <a:ea typeface="SimSun" panose="02010600030101010101" pitchFamily="2" charset="-122"/>
                <a:cs typeface="Bookman Old Style" panose="02050604050505020204" charset="0"/>
              </a:rPr>
              <a:t>3. </a:t>
            </a: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charset="0"/>
                <a:ea typeface="SimSun" panose="02010600030101010101" pitchFamily="2" charset="-122"/>
                <a:cs typeface="Bookman Old Style" panose="02050604050505020204" charset="0"/>
              </a:rPr>
              <a:t>По</a:t>
            </a:r>
            <a:r>
              <a:rPr kumimoji="0" lang="en-US" alt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charset="0"/>
                <a:ea typeface="SimSun" panose="02010600030101010101" pitchFamily="2" charset="-122"/>
                <a:cs typeface="Bookman Old Style" panose="02050604050505020204" charset="0"/>
              </a:rPr>
              <a:t> </a:t>
            </a: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charset="0"/>
                <a:ea typeface="SimSun" panose="02010600030101010101" pitchFamily="2" charset="-122"/>
                <a:cs typeface="Bookman Old Style" panose="02050604050505020204" charset="0"/>
              </a:rPr>
              <a:t>целям</a:t>
            </a:r>
            <a:r>
              <a:rPr kumimoji="0" lang="en-US" altLang="ru-RU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charset="0"/>
                <a:ea typeface="SimSun" panose="02010600030101010101" pitchFamily="2" charset="-122"/>
                <a:cs typeface="Bookman Old Style" panose="02050604050505020204" charset="0"/>
              </a:rPr>
              <a:t> </a:t>
            </a: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charset="0"/>
                <a:ea typeface="SimSun" panose="02010600030101010101" pitchFamily="2" charset="-122"/>
                <a:cs typeface="Bookman Old Style" panose="02050604050505020204" charset="0"/>
              </a:rPr>
              <a:t>деятельности</a:t>
            </a:r>
            <a:endParaRPr kumimoji="0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charset="0"/>
              <a:ea typeface="SimSun" panose="02010600030101010101" pitchFamily="2" charset="-122"/>
              <a:cs typeface="Bookman Old Style" panose="02050604050505020204" charset="0"/>
            </a:endParaRP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964565" y="3738245"/>
            <a:ext cx="6889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ru-RU" sz="2400">
                <a:latin typeface="Bookman Old Style" panose="02050604050505020204" charset="0"/>
                <a:cs typeface="Bookman Old Style" panose="02050604050505020204" charset="0"/>
              </a:rPr>
              <a:t>2. </a:t>
            </a:r>
            <a:r>
              <a:rPr lang="en-US" altLang="en-US" sz="2400">
                <a:latin typeface="Bookman Old Style" panose="02050604050505020204" charset="0"/>
                <a:cs typeface="Bookman Old Style" panose="02050604050505020204" charset="0"/>
              </a:rPr>
              <a:t>По</a:t>
            </a:r>
            <a:r>
              <a:rPr lang="en-US" altLang="ru-RU" sz="24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400">
                <a:latin typeface="Bookman Old Style" panose="02050604050505020204" charset="0"/>
                <a:cs typeface="Bookman Old Style" panose="02050604050505020204" charset="0"/>
              </a:rPr>
              <a:t>характеру</a:t>
            </a:r>
            <a:r>
              <a:rPr lang="en-US" altLang="ru-RU" sz="24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400">
                <a:latin typeface="Bookman Old Style" panose="02050604050505020204" charset="0"/>
                <a:cs typeface="Bookman Old Style" panose="02050604050505020204" charset="0"/>
              </a:rPr>
              <a:t>психической</a:t>
            </a:r>
            <a:r>
              <a:rPr lang="en-US" altLang="ru-RU" sz="2400">
                <a:latin typeface="Bookman Old Style" panose="02050604050505020204" charset="0"/>
                <a:cs typeface="Bookman Old Style" panose="02050604050505020204" charset="0"/>
              </a:rPr>
              <a:t> </a:t>
            </a:r>
            <a:r>
              <a:rPr lang="en-US" altLang="en-US" sz="2400">
                <a:latin typeface="Bookman Old Style" panose="02050604050505020204" charset="0"/>
                <a:cs typeface="Bookman Old Style" panose="02050604050505020204" charset="0"/>
              </a:rPr>
              <a:t>активности</a:t>
            </a:r>
            <a:endParaRPr lang="ru-RU" altLang="en-US" sz="2400">
              <a:latin typeface="Bookman Old Style" panose="02050604050505020204" charset="0"/>
              <a:cs typeface="Bookman Old Style" panose="02050604050505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головок 2"/>
          <p:cNvSpPr>
            <a:spLocks noGrp="1" noChangeArrowheads="1"/>
          </p:cNvSpPr>
          <p:nvPr>
            <p:ph type="ctrTitle"/>
          </p:nvPr>
        </p:nvSpPr>
        <p:spPr>
          <a:xfrm>
            <a:off x="633307" y="487045"/>
            <a:ext cx="10943167" cy="1082675"/>
          </a:xfrm>
        </p:spPr>
        <p:txBody>
          <a:bodyPr/>
          <a:p>
            <a:r>
              <a:rPr lang="en-US" altLang="en-US"/>
              <a:t>Особенности</a:t>
            </a:r>
            <a:r>
              <a:rPr lang="en-US" altLang="ru-RU"/>
              <a:t> </a:t>
            </a:r>
            <a:r>
              <a:rPr lang="en-US" altLang="en-US"/>
              <a:t>человеческой</a:t>
            </a:r>
            <a:r>
              <a:rPr lang="en-US" altLang="ru-RU"/>
              <a:t> </a:t>
            </a:r>
            <a:r>
              <a:rPr lang="en-US" altLang="en-US"/>
              <a:t>памяти</a:t>
            </a:r>
            <a:r>
              <a:rPr lang="en-US" altLang="ru-RU"/>
              <a:t> (</a:t>
            </a:r>
            <a:r>
              <a:rPr lang="en-US" altLang="en-US"/>
              <a:t>что</a:t>
            </a:r>
            <a:r>
              <a:rPr lang="en-US" altLang="ru-RU"/>
              <a:t> </a:t>
            </a:r>
            <a:r>
              <a:rPr lang="en-US" altLang="en-US"/>
              <a:t>делает</a:t>
            </a:r>
            <a:r>
              <a:rPr lang="en-US" altLang="ru-RU"/>
              <a:t> </a:t>
            </a:r>
            <a:r>
              <a:rPr lang="en-US" altLang="en-US"/>
              <a:t>ее</a:t>
            </a:r>
            <a:r>
              <a:rPr lang="en-US" altLang="ru-RU"/>
              <a:t> </a:t>
            </a:r>
            <a:r>
              <a:rPr lang="en-US" altLang="en-US"/>
              <a:t>уникальной</a:t>
            </a:r>
            <a:r>
              <a:rPr lang="en-US" altLang="ru-RU"/>
              <a:t>)</a:t>
            </a:r>
            <a:endParaRPr lang="en-US" altLang="ru-RU"/>
          </a:p>
        </p:txBody>
      </p:sp>
      <p:sp>
        <p:nvSpPr>
          <p:cNvPr id="6" name="7-конечная звезда 5"/>
          <p:cNvSpPr/>
          <p:nvPr/>
        </p:nvSpPr>
        <p:spPr>
          <a:xfrm>
            <a:off x="128905" y="1840865"/>
            <a:ext cx="2880995" cy="1891665"/>
          </a:xfrm>
          <a:prstGeom prst="star7">
            <a:avLst/>
          </a:prstGeom>
          <a:solidFill>
            <a:srgbClr val="FFFF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1. 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Ассоциативность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7-конечная звезда 7"/>
          <p:cNvSpPr/>
          <p:nvPr/>
        </p:nvSpPr>
        <p:spPr>
          <a:xfrm>
            <a:off x="3086735" y="1987550"/>
            <a:ext cx="3185160" cy="2026285"/>
          </a:xfrm>
          <a:prstGeom prst="star7">
            <a:avLst/>
          </a:prstGeom>
          <a:solidFill>
            <a:srgbClr val="FFC0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2. Избирательность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128905" y="4297045"/>
            <a:ext cx="3079750" cy="2441575"/>
          </a:xfrm>
          <a:prstGeom prst="star7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5. Заисимость </a:t>
            </a:r>
            <a:endParaRPr kumimoji="0" lang="ru-RU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от</a:t>
            </a:r>
            <a:endParaRPr kumimoji="0" lang="ru-RU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контекста и </a:t>
            </a:r>
            <a:endParaRPr kumimoji="0" lang="ru-RU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состояния</a:t>
            </a:r>
            <a:endParaRPr kumimoji="0" lang="ru-RU" altLang="zh-CN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7-конечная звезда 9"/>
          <p:cNvSpPr/>
          <p:nvPr/>
        </p:nvSpPr>
        <p:spPr>
          <a:xfrm>
            <a:off x="6271260" y="1922145"/>
            <a:ext cx="3377565" cy="2196465"/>
          </a:xfrm>
          <a:prstGeom prst="star7">
            <a:avLst/>
          </a:prstGeom>
          <a:solidFill>
            <a:srgbClr val="7030A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3. Реконструкция</a:t>
            </a:r>
            <a:endParaRPr kumimoji="0" lang="ru-RU" altLang="zh-CN" sz="20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3583305" y="4013835"/>
            <a:ext cx="2836545" cy="2468880"/>
          </a:xfrm>
          <a:prstGeom prst="star7">
            <a:avLst/>
          </a:prstGeom>
          <a:solidFill>
            <a:srgbClr val="92D05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6. Способность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к 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забыванию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7-конечная звезда 11"/>
          <p:cNvSpPr/>
          <p:nvPr/>
        </p:nvSpPr>
        <p:spPr>
          <a:xfrm>
            <a:off x="9060815" y="2856230"/>
            <a:ext cx="3040380" cy="2551430"/>
          </a:xfrm>
          <a:prstGeom prst="star7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4. Зависимость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от внимания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и повторения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7-конечная звезда 12"/>
          <p:cNvSpPr/>
          <p:nvPr/>
        </p:nvSpPr>
        <p:spPr>
          <a:xfrm>
            <a:off x="6515735" y="4296410"/>
            <a:ext cx="3549015" cy="2442845"/>
          </a:xfrm>
          <a:prstGeom prst="star7">
            <a:avLst/>
          </a:prstGeom>
          <a:solidFill>
            <a:srgbClr val="FF000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7. Неограниченный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потенциал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zh-CN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объема</a:t>
            </a:r>
            <a:endParaRPr kumimoji="0" lang="ru-RU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9315" y="1917700"/>
            <a:ext cx="5372735" cy="30226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480" y="1280795"/>
            <a:ext cx="966470" cy="71374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195" y="4834890"/>
            <a:ext cx="960755" cy="57340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075" y="1280795"/>
            <a:ext cx="1207135" cy="63690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530" y="4940300"/>
            <a:ext cx="971550" cy="67564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431165" y="811530"/>
            <a:ext cx="20180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400">
                <a:latin typeface="Bookman Old Style" panose="02050604050505020204" charset="0"/>
                <a:cs typeface="Bookman Old Style" panose="02050604050505020204" charset="0"/>
              </a:rPr>
              <a:t>АМНЕЗИЯ</a:t>
            </a:r>
            <a:endParaRPr lang="en-US" altLang="en-US" sz="2400">
              <a:latin typeface="Bookman Old Style" panose="02050604050505020204" charset="0"/>
              <a:cs typeface="Bookman Old Style" panose="0205060405050502020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165" y="5215890"/>
            <a:ext cx="2825750" cy="95186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5075" y="394970"/>
            <a:ext cx="2751455" cy="101219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7005" y="5216525"/>
            <a:ext cx="2921635" cy="16027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юлий цезарь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015" y="1105535"/>
            <a:ext cx="4780280" cy="48069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5" y="337820"/>
            <a:ext cx="3246120" cy="324612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735" y="2381885"/>
            <a:ext cx="3558540" cy="39598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490" y="308610"/>
            <a:ext cx="3852545" cy="25781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310" y="3662045"/>
            <a:ext cx="5408295" cy="30226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675" y="186055"/>
            <a:ext cx="4617085" cy="34759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" y="187325"/>
            <a:ext cx="4451985" cy="335661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965" y="1520825"/>
            <a:ext cx="3676015" cy="429006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585" y="2807335"/>
            <a:ext cx="3831590" cy="38315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b58b49e5-c38c-44d6-b277-dea011701d74"/>
</p:tagLst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Poppins"/>
        <a:font script="Hebr" typeface="Poppi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Poppin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Poppins"/>
        <a:font script="Hebr" typeface="Poppin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Poppin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1860</Words>
  <Application>WPS Presentation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46" baseType="lpstr">
      <vt:lpstr>Arial</vt:lpstr>
      <vt:lpstr>SimSun</vt:lpstr>
      <vt:lpstr>Wingdings</vt:lpstr>
      <vt:lpstr>Poppins</vt:lpstr>
      <vt:lpstr>Liberation Mono</vt:lpstr>
      <vt:lpstr>Segoe UI</vt:lpstr>
      <vt:lpstr>Poppins SemiBold</vt:lpstr>
      <vt:lpstr>Segoe UI Semibold</vt:lpstr>
      <vt:lpstr>Segoe UI Emoji</vt:lpstr>
      <vt:lpstr>Segoe UI Black</vt:lpstr>
      <vt:lpstr>Microsoft YaHei</vt:lpstr>
      <vt:lpstr>Arial Unicode MS</vt:lpstr>
      <vt:lpstr>Calibri Light</vt:lpstr>
      <vt:lpstr>Calibri</vt:lpstr>
      <vt:lpstr>Bahnschrift Light</vt:lpstr>
      <vt:lpstr>Bahnschrift SemiBold Condensed</vt:lpstr>
      <vt:lpstr>Bahnschrift SemiLight Condensed</vt:lpstr>
      <vt:lpstr>Century</vt:lpstr>
      <vt:lpstr>Constantia</vt:lpstr>
      <vt:lpstr>Gabriola</vt:lpstr>
      <vt:lpstr>Liberation Sans</vt:lpstr>
      <vt:lpstr>Linux Libertine G</vt:lpstr>
      <vt:lpstr>Microsoft JhengHei Light</vt:lpstr>
      <vt:lpstr>MS Gothic</vt:lpstr>
      <vt:lpstr>Monotype Corsiva</vt:lpstr>
      <vt:lpstr>Bahnschrift</vt:lpstr>
      <vt:lpstr>Bahnschrift Condensed</vt:lpstr>
      <vt:lpstr>Bookman Old Style</vt:lpstr>
      <vt:lpstr>Bahnschrift Light Condensed</vt:lpstr>
      <vt:lpstr>Bahnschrift Light SemiCondensed</vt:lpstr>
      <vt:lpstr>Bahnschrift SemiCondensed</vt:lpstr>
      <vt:lpstr>Candara</vt:lpstr>
      <vt:lpstr>Blue Waves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kingsoft</dc:creator>
  <cp:lastModifiedBy>User</cp:lastModifiedBy>
  <cp:revision>41</cp:revision>
  <dcterms:created xsi:type="dcterms:W3CDTF">2023-06-02T10:01:00Z</dcterms:created>
  <dcterms:modified xsi:type="dcterms:W3CDTF">2025-10-29T15:54:51Z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41BC9AB4E5F349219D7CDE78231209DA_13</vt:lpwstr>
  </property>
  <property fmtid="{D5CDD505-2E9C-101B-9397-08002B2CF9AE}" pid="3" name="KSOProductBuildVer">
    <vt:lpwstr>1049-12.2.0.23131</vt:lpwstr>
  </property>
</Properties>
</file>